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bril Fatface" charset="1" panose="02000503000000020003"/>
      <p:regular r:id="rId26"/>
    </p:embeddedFont>
    <p:embeddedFont>
      <p:font typeface="Roboto" charset="1" panose="02000000000000000000"/>
      <p:regular r:id="rId27"/>
    </p:embeddedFont>
    <p:embeddedFont>
      <p:font typeface="Roboto Bold" charset="1" panose="02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24.png" Type="http://schemas.openxmlformats.org/officeDocument/2006/relationships/image"/><Relationship Id="rId6" Target="../media/image25.jpeg" Type="http://schemas.openxmlformats.org/officeDocument/2006/relationships/image"/><Relationship Id="rId7" Target="../media/VAGdkRi-vJY.mp4" Type="http://schemas.openxmlformats.org/officeDocument/2006/relationships/video"/><Relationship Id="rId8" Target="../media/VAGdkRi-vJY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26.png" Type="http://schemas.openxmlformats.org/officeDocument/2006/relationships/image"/><Relationship Id="rId6" Target="../media/image25.jpeg" Type="http://schemas.openxmlformats.org/officeDocument/2006/relationships/image"/><Relationship Id="rId7" Target="../media/VAGdkRi-vJY.mp4" Type="http://schemas.openxmlformats.org/officeDocument/2006/relationships/video"/><Relationship Id="rId8" Target="../media/VAGdkRi-vJY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27.png" Type="http://schemas.openxmlformats.org/officeDocument/2006/relationships/image"/><Relationship Id="rId6" Target="../media/image25.jpeg" Type="http://schemas.openxmlformats.org/officeDocument/2006/relationships/image"/><Relationship Id="rId7" Target="../media/VAGdkRi-vJY.mp4" Type="http://schemas.openxmlformats.org/officeDocument/2006/relationships/video"/><Relationship Id="rId8" Target="../media/VAGdkRi-vJY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64471" y="6535677"/>
            <a:ext cx="5359059" cy="643670"/>
            <a:chOff x="0" y="0"/>
            <a:chExt cx="9108599" cy="110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09870" cy="1107440"/>
            </a:xfrm>
            <a:custGeom>
              <a:avLst/>
              <a:gdLst/>
              <a:ahLst/>
              <a:cxnLst/>
              <a:rect r="r" b="b" t="t" l="l"/>
              <a:pathLst>
                <a:path h="1107440" w="9109870">
                  <a:moveTo>
                    <a:pt x="8556149" y="45720"/>
                  </a:moveTo>
                  <a:cubicBezTo>
                    <a:pt x="8835549" y="45720"/>
                    <a:pt x="9062879" y="273050"/>
                    <a:pt x="9062879" y="552450"/>
                  </a:cubicBezTo>
                  <a:cubicBezTo>
                    <a:pt x="9062879" y="831850"/>
                    <a:pt x="8835549" y="1059180"/>
                    <a:pt x="8556149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8556149" y="45720"/>
                  </a:lnTo>
                  <a:moveTo>
                    <a:pt x="855614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8556149" y="1107440"/>
                  </a:lnTo>
                  <a:cubicBezTo>
                    <a:pt x="8862220" y="1107440"/>
                    <a:pt x="9109870" y="859790"/>
                    <a:pt x="9109870" y="553720"/>
                  </a:cubicBezTo>
                  <a:cubicBezTo>
                    <a:pt x="9108599" y="247650"/>
                    <a:pt x="8860949" y="0"/>
                    <a:pt x="855614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4006936" y="2784111"/>
            <a:ext cx="10274128" cy="342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7"/>
              </a:lnSpc>
            </a:pPr>
            <a:r>
              <a:rPr lang="en-US" sz="200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MLAI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73412" y="6617482"/>
            <a:ext cx="574117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BY SHIQI &amp; BOON SIONG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51125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 / 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67422"/>
            <a:ext cx="11111906" cy="143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Image Testing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6979" y="2664285"/>
            <a:ext cx="8267021" cy="602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Purpo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Provides a user-friendly interface for testing the model.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Allows image uploads for classification.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ts predictions and probability scores.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Implementation: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Built with Streamlit for easy interaction.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Uses a pre-trained model (my_custom_model.hdf5).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Supports image formats: JPG, PNG.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How to Run: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DC3545"/>
                </a:solidFill>
                <a:latin typeface="Roboto"/>
                <a:ea typeface="Roboto"/>
                <a:cs typeface="Roboto"/>
                <a:sym typeface="Roboto"/>
              </a:rPr>
              <a:t>streamlit run c:/python/mlai/mlai_app.py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618676" y="431604"/>
            <a:ext cx="7669324" cy="9423792"/>
          </a:xfrm>
          <a:custGeom>
            <a:avLst/>
            <a:gdLst/>
            <a:ahLst/>
            <a:cxnLst/>
            <a:rect r="r" b="b" t="t" l="l"/>
            <a:pathLst>
              <a:path h="9423792" w="7669324">
                <a:moveTo>
                  <a:pt x="0" y="0"/>
                </a:moveTo>
                <a:lnTo>
                  <a:pt x="7669324" y="0"/>
                </a:lnTo>
                <a:lnTo>
                  <a:pt x="7669324" y="9423792"/>
                </a:lnTo>
                <a:lnTo>
                  <a:pt x="0" y="942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74" r="-34273" b="-477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20885" y="6612485"/>
            <a:ext cx="4397792" cy="1692874"/>
          </a:xfrm>
          <a:custGeom>
            <a:avLst/>
            <a:gdLst/>
            <a:ahLst/>
            <a:cxnLst/>
            <a:rect r="r" b="b" t="t" l="l"/>
            <a:pathLst>
              <a:path h="1692874" w="4397792">
                <a:moveTo>
                  <a:pt x="0" y="0"/>
                </a:moveTo>
                <a:lnTo>
                  <a:pt x="4397791" y="0"/>
                </a:lnTo>
                <a:lnTo>
                  <a:pt x="4397791" y="1692874"/>
                </a:lnTo>
                <a:lnTo>
                  <a:pt x="0" y="169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67422"/>
            <a:ext cx="11111906" cy="143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Live Testing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6979" y="2664285"/>
            <a:ext cx="8267021" cy="657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Purpo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Captu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 live webcam feed using OpenCV.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and classifies objects in real-time.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predictions along with confidence scores.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Implementation: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Uses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OpenCV to read frames from the webcam.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Preproces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ses frames for model compatibility.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Predicts object category (Bottle, Can, or Unknown).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Displays results with bounding boxes and labels.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Supports external camera connections (e.g., iVCam for iPhone).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902394" y="1142994"/>
            <a:ext cx="7153710" cy="7780026"/>
          </a:xfrm>
          <a:custGeom>
            <a:avLst/>
            <a:gdLst/>
            <a:ahLst/>
            <a:cxnLst/>
            <a:rect r="r" b="b" t="t" l="l"/>
            <a:pathLst>
              <a:path h="7780026" w="7153710">
                <a:moveTo>
                  <a:pt x="0" y="0"/>
                </a:moveTo>
                <a:lnTo>
                  <a:pt x="7153710" y="0"/>
                </a:lnTo>
                <a:lnTo>
                  <a:pt x="7153710" y="7780026"/>
                </a:lnTo>
                <a:lnTo>
                  <a:pt x="0" y="7780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86654" y="1908444"/>
            <a:ext cx="2969450" cy="2238223"/>
          </a:xfrm>
          <a:custGeom>
            <a:avLst/>
            <a:gdLst/>
            <a:ahLst/>
            <a:cxnLst/>
            <a:rect r="r" b="b" t="t" l="l"/>
            <a:pathLst>
              <a:path h="2238223" w="2969450">
                <a:moveTo>
                  <a:pt x="0" y="0"/>
                </a:moveTo>
                <a:lnTo>
                  <a:pt x="2969450" y="0"/>
                </a:lnTo>
                <a:lnTo>
                  <a:pt x="2969450" y="2238223"/>
                </a:lnTo>
                <a:lnTo>
                  <a:pt x="0" y="2238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06310"/>
            <a:ext cx="6794458" cy="67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Trained Model 5(Epoch 20)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48" y="2433320"/>
            <a:ext cx="7576354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ove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rfitting (validation accuracy fluctuating).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Large image size (150,150) increases computation.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Excessive dropout layers (4 layers: 0.6, 0.5, 0.4, 0.4).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 learning rate (2e-6) slows convergence.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12 / 20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618073" y="1982510"/>
            <a:ext cx="7847053" cy="2515129"/>
          </a:xfrm>
          <a:custGeom>
            <a:avLst/>
            <a:gdLst/>
            <a:ahLst/>
            <a:cxnLst/>
            <a:rect r="r" b="b" t="t" l="l"/>
            <a:pathLst>
              <a:path h="2515129" w="7847053">
                <a:moveTo>
                  <a:pt x="0" y="0"/>
                </a:moveTo>
                <a:lnTo>
                  <a:pt x="7847053" y="0"/>
                </a:lnTo>
                <a:lnTo>
                  <a:pt x="7847053" y="2515128"/>
                </a:lnTo>
                <a:lnTo>
                  <a:pt x="0" y="2515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089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05054" y="4954483"/>
            <a:ext cx="7860072" cy="3497732"/>
          </a:xfrm>
          <a:custGeom>
            <a:avLst/>
            <a:gdLst/>
            <a:ahLst/>
            <a:cxnLst/>
            <a:rect r="r" b="b" t="t" l="l"/>
            <a:pathLst>
              <a:path h="3497732" w="7860072">
                <a:moveTo>
                  <a:pt x="0" y="0"/>
                </a:moveTo>
                <a:lnTo>
                  <a:pt x="7860072" y="0"/>
                </a:lnTo>
                <a:lnTo>
                  <a:pt x="7860072" y="3497732"/>
                </a:lnTo>
                <a:lnTo>
                  <a:pt x="0" y="3497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878283"/>
            <a:ext cx="6794458" cy="67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Trained Model 15(Epoch 30)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5948" y="5405293"/>
            <a:ext cx="7576354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Still overfitting, but slightly improved generalization.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Smaller image size (75,75) reduces computational cost.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 regularization (2 layers) helps control overfitting.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learning rate (1e-5) improves training efficiency.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81" t="-49967" r="-17681" b="-499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6891" y="316230"/>
            <a:ext cx="945421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Best Trained Model 30(EPOCH 50)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594996" y="1028700"/>
            <a:ext cx="13098009" cy="4405849"/>
          </a:xfrm>
          <a:custGeom>
            <a:avLst/>
            <a:gdLst/>
            <a:ahLst/>
            <a:cxnLst/>
            <a:rect r="r" b="b" t="t" l="l"/>
            <a:pathLst>
              <a:path h="4405849" w="13098009">
                <a:moveTo>
                  <a:pt x="0" y="0"/>
                </a:moveTo>
                <a:lnTo>
                  <a:pt x="13098008" y="0"/>
                </a:lnTo>
                <a:lnTo>
                  <a:pt x="13098008" y="4405849"/>
                </a:lnTo>
                <a:lnTo>
                  <a:pt x="0" y="4405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4996" y="5434549"/>
            <a:ext cx="13098009" cy="607399"/>
          </a:xfrm>
          <a:custGeom>
            <a:avLst/>
            <a:gdLst/>
            <a:ahLst/>
            <a:cxnLst/>
            <a:rect r="r" b="b" t="t" l="l"/>
            <a:pathLst>
              <a:path h="607399" w="13098009">
                <a:moveTo>
                  <a:pt x="0" y="0"/>
                </a:moveTo>
                <a:lnTo>
                  <a:pt x="13098008" y="0"/>
                </a:lnTo>
                <a:lnTo>
                  <a:pt x="13098008" y="607399"/>
                </a:lnTo>
                <a:lnTo>
                  <a:pt x="0" y="607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4628" y="6144399"/>
            <a:ext cx="15038745" cy="414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b="true" sz="207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Balanced Regularization (2 Layers, 0.5, 0.4) → Prevents overfitting without excessive dropout.</a:t>
            </a:r>
          </a:p>
          <a:p>
            <a:pPr algn="ctr">
              <a:lnSpc>
                <a:spcPts val="4140"/>
              </a:lnSpc>
            </a:pPr>
            <a:r>
              <a:rPr lang="en-US" b="true" sz="207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Optimal Learning Rate (1e-4) → Ensures faster and stable convergence.</a:t>
            </a:r>
          </a:p>
          <a:p>
            <a:pPr algn="ctr">
              <a:lnSpc>
                <a:spcPts val="4140"/>
              </a:lnSpc>
            </a:pPr>
            <a:r>
              <a:rPr lang="en-US" b="true" sz="207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Adam Optimizer → Adapts learning rate dynamically for better training.</a:t>
            </a:r>
          </a:p>
          <a:p>
            <a:pPr algn="ctr">
              <a:lnSpc>
                <a:spcPts val="4140"/>
              </a:lnSpc>
            </a:pPr>
            <a:r>
              <a:rPr lang="en-US" b="true" sz="207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Final Accuracy:</a:t>
            </a:r>
          </a:p>
          <a:p>
            <a:pPr algn="ctr">
              <a:lnSpc>
                <a:spcPts val="4140"/>
              </a:lnSpc>
            </a:pPr>
            <a:r>
              <a:rPr lang="en-US" b="true" sz="207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Training Accuracy: 0.9762</a:t>
            </a:r>
          </a:p>
          <a:p>
            <a:pPr algn="ctr">
              <a:lnSpc>
                <a:spcPts val="4140"/>
              </a:lnSpc>
            </a:pPr>
            <a:r>
              <a:rPr lang="en-US" b="true" sz="207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Validation Accuracy: 0.9807</a:t>
            </a:r>
          </a:p>
          <a:p>
            <a:pPr algn="ctr">
              <a:lnSpc>
                <a:spcPts val="4140"/>
              </a:lnSpc>
            </a:pPr>
            <a:r>
              <a:rPr lang="en-US" b="true" sz="207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Minimal validation loss (0.1973) → No severe overfitting</a:t>
            </a:r>
          </a:p>
          <a:p>
            <a:pPr algn="ctr">
              <a:lnSpc>
                <a:spcPts val="41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6979" y="1167422"/>
            <a:ext cx="11111906" cy="143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6979" y="2430429"/>
            <a:ext cx="8583323" cy="657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✅ Total Parameters: 5,469,123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✅ Trainable Parameters: 5,468,675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✅ N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on-Trainable Parameters: 448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 Components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Flatten Layer – C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onverts extracted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features into a 1D vector.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Dropout Layers – 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Prevents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overfitting by randomly disabling neurons.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Batch Normalization – Stabilizes training an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improves efficiency.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Dense Layers –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512 &amp; 128 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units (ReLU) for feature processing.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units (Softmax) for classifying bottle, can, or unknown.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460302" y="1329347"/>
            <a:ext cx="7798998" cy="7206669"/>
          </a:xfrm>
          <a:custGeom>
            <a:avLst/>
            <a:gdLst/>
            <a:ahLst/>
            <a:cxnLst/>
            <a:rect r="r" b="b" t="t" l="l"/>
            <a:pathLst>
              <a:path h="7206669" w="7798998">
                <a:moveTo>
                  <a:pt x="0" y="0"/>
                </a:moveTo>
                <a:lnTo>
                  <a:pt x="7798998" y="0"/>
                </a:lnTo>
                <a:lnTo>
                  <a:pt x="7798998" y="7206669"/>
                </a:lnTo>
                <a:lnTo>
                  <a:pt x="0" y="7206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1139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PLASTIC BOTTLE TEST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1226" y="1549443"/>
            <a:ext cx="5096038" cy="4462093"/>
            <a:chOff x="0" y="0"/>
            <a:chExt cx="6794718" cy="594945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39677" r="0" b="5028"/>
            <a:stretch>
              <a:fillRect/>
            </a:stretch>
          </p:blipFill>
          <p:spPr>
            <a:xfrm flipH="false" flipV="false">
              <a:off x="0" y="0"/>
              <a:ext cx="6794718" cy="5949457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407038" y="6241095"/>
            <a:ext cx="4339362" cy="643670"/>
            <a:chOff x="0" y="0"/>
            <a:chExt cx="7375458" cy="1106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7672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376729">
                  <a:moveTo>
                    <a:pt x="6823008" y="45720"/>
                  </a:moveTo>
                  <a:cubicBezTo>
                    <a:pt x="7102408" y="45720"/>
                    <a:pt x="7329739" y="273050"/>
                    <a:pt x="7329739" y="552450"/>
                  </a:cubicBezTo>
                  <a:cubicBezTo>
                    <a:pt x="7329739" y="831850"/>
                    <a:pt x="7102408" y="1059180"/>
                    <a:pt x="682300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23008" y="45720"/>
                  </a:lnTo>
                  <a:moveTo>
                    <a:pt x="68230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23008" y="1107440"/>
                  </a:lnTo>
                  <a:cubicBezTo>
                    <a:pt x="7129079" y="1107440"/>
                    <a:pt x="7376729" y="859790"/>
                    <a:pt x="7376729" y="553720"/>
                  </a:cubicBezTo>
                  <a:cubicBezTo>
                    <a:pt x="7375458" y="247650"/>
                    <a:pt x="7127808" y="0"/>
                    <a:pt x="6823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974319" y="6241095"/>
            <a:ext cx="4339362" cy="643670"/>
            <a:chOff x="0" y="0"/>
            <a:chExt cx="7375458" cy="1106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7672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376729">
                  <a:moveTo>
                    <a:pt x="6823008" y="45720"/>
                  </a:moveTo>
                  <a:cubicBezTo>
                    <a:pt x="7102408" y="45720"/>
                    <a:pt x="7329739" y="273050"/>
                    <a:pt x="7329739" y="552450"/>
                  </a:cubicBezTo>
                  <a:cubicBezTo>
                    <a:pt x="7329739" y="831850"/>
                    <a:pt x="7102408" y="1059180"/>
                    <a:pt x="682300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23008" y="45720"/>
                  </a:lnTo>
                  <a:moveTo>
                    <a:pt x="68230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23008" y="1107440"/>
                  </a:lnTo>
                  <a:cubicBezTo>
                    <a:pt x="7129079" y="1107440"/>
                    <a:pt x="7376729" y="859790"/>
                    <a:pt x="7376729" y="553720"/>
                  </a:cubicBezTo>
                  <a:cubicBezTo>
                    <a:pt x="7375458" y="247650"/>
                    <a:pt x="7127808" y="0"/>
                    <a:pt x="6823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1600" y="6241095"/>
            <a:ext cx="4339362" cy="643670"/>
            <a:chOff x="0" y="0"/>
            <a:chExt cx="7375458" cy="1106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7672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376729">
                  <a:moveTo>
                    <a:pt x="6823008" y="45720"/>
                  </a:moveTo>
                  <a:cubicBezTo>
                    <a:pt x="7102408" y="45720"/>
                    <a:pt x="7329739" y="273050"/>
                    <a:pt x="7329739" y="552450"/>
                  </a:cubicBezTo>
                  <a:cubicBezTo>
                    <a:pt x="7329739" y="831850"/>
                    <a:pt x="7102408" y="1059180"/>
                    <a:pt x="682300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23008" y="45720"/>
                  </a:lnTo>
                  <a:moveTo>
                    <a:pt x="68230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23008" y="1107440"/>
                  </a:lnTo>
                  <a:cubicBezTo>
                    <a:pt x="7129079" y="1107440"/>
                    <a:pt x="7376729" y="859790"/>
                    <a:pt x="7376729" y="553720"/>
                  </a:cubicBezTo>
                  <a:cubicBezTo>
                    <a:pt x="7375458" y="247650"/>
                    <a:pt x="7127808" y="0"/>
                    <a:pt x="6823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749767" y="632290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Accurate Classification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17048" y="632290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Confidence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84329" y="632290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 Detection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15 / 20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538351" y="1549443"/>
            <a:ext cx="5211297" cy="4462093"/>
          </a:xfrm>
          <a:custGeom>
            <a:avLst/>
            <a:gdLst/>
            <a:ahLst/>
            <a:cxnLst/>
            <a:rect r="r" b="b" t="t" l="l"/>
            <a:pathLst>
              <a:path h="4462093" w="5211297">
                <a:moveTo>
                  <a:pt x="0" y="0"/>
                </a:moveTo>
                <a:lnTo>
                  <a:pt x="5211298" y="0"/>
                </a:lnTo>
                <a:lnTo>
                  <a:pt x="5211298" y="4462093"/>
                </a:lnTo>
                <a:lnTo>
                  <a:pt x="0" y="4462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4738" r="-91812" b="0"/>
            </a:stretch>
          </a:blipFill>
        </p:spPr>
      </p: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57210.0000" end="16202.8330"/>
                </p14:media>
              </p:ext>
            </p:extLst>
          </p:nvPr>
        </p:nvPicPr>
        <p:blipFill>
          <a:blip r:embed="rId6"/>
          <a:srcRect l="833" t="0" r="8411" b="0"/>
          <a:stretch>
            <a:fillRect/>
          </a:stretch>
        </p:blipFill>
        <p:spPr>
          <a:xfrm flipH="false" flipV="false" rot="0">
            <a:off x="12197324" y="1549443"/>
            <a:ext cx="5061976" cy="4462093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317048" y="7065740"/>
            <a:ext cx="373043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PROBABILITY RESULTS SHOW 99.73% CERTAINTY FOR BOTTLES, CONFIRMING MODEL RELIABILITY.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16074" y="7046690"/>
            <a:ext cx="3990414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SYSTEM EFFECTIVELY IDENTIFIES OBJECTS VIA WEBCAM FEED, MAKING IT PRACTICAL FOR REAL-WORLD APPLICATIONS.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2987" y="7046690"/>
            <a:ext cx="361251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MODEL CONFIDENTLY DETECTS PLASTIC BOTTLES IN BOTH IMAGE TESTING AND LIVE CAMERA TESTING.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1139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ALUMINUM CAN TEST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1226" y="1549443"/>
            <a:ext cx="5096038" cy="4462093"/>
            <a:chOff x="0" y="0"/>
            <a:chExt cx="6794718" cy="594945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30404" r="0" b="775"/>
            <a:stretch>
              <a:fillRect/>
            </a:stretch>
          </p:blipFill>
          <p:spPr>
            <a:xfrm flipH="false" flipV="false">
              <a:off x="0" y="0"/>
              <a:ext cx="6794718" cy="5949457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407038" y="6241095"/>
            <a:ext cx="4339362" cy="643670"/>
            <a:chOff x="0" y="0"/>
            <a:chExt cx="7375458" cy="1106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7672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376729">
                  <a:moveTo>
                    <a:pt x="6823008" y="45720"/>
                  </a:moveTo>
                  <a:cubicBezTo>
                    <a:pt x="7102408" y="45720"/>
                    <a:pt x="7329739" y="273050"/>
                    <a:pt x="7329739" y="552450"/>
                  </a:cubicBezTo>
                  <a:cubicBezTo>
                    <a:pt x="7329739" y="831850"/>
                    <a:pt x="7102408" y="1059180"/>
                    <a:pt x="682300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23008" y="45720"/>
                  </a:lnTo>
                  <a:moveTo>
                    <a:pt x="68230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23008" y="1107440"/>
                  </a:lnTo>
                  <a:cubicBezTo>
                    <a:pt x="7129079" y="1107440"/>
                    <a:pt x="7376729" y="859790"/>
                    <a:pt x="7376729" y="553720"/>
                  </a:cubicBezTo>
                  <a:cubicBezTo>
                    <a:pt x="7375458" y="247650"/>
                    <a:pt x="7127808" y="0"/>
                    <a:pt x="6823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974319" y="6241095"/>
            <a:ext cx="4339362" cy="643670"/>
            <a:chOff x="0" y="0"/>
            <a:chExt cx="7375458" cy="1106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7672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376729">
                  <a:moveTo>
                    <a:pt x="6823008" y="45720"/>
                  </a:moveTo>
                  <a:cubicBezTo>
                    <a:pt x="7102408" y="45720"/>
                    <a:pt x="7329739" y="273050"/>
                    <a:pt x="7329739" y="552450"/>
                  </a:cubicBezTo>
                  <a:cubicBezTo>
                    <a:pt x="7329739" y="831850"/>
                    <a:pt x="7102408" y="1059180"/>
                    <a:pt x="682300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23008" y="45720"/>
                  </a:lnTo>
                  <a:moveTo>
                    <a:pt x="68230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23008" y="1107440"/>
                  </a:lnTo>
                  <a:cubicBezTo>
                    <a:pt x="7129079" y="1107440"/>
                    <a:pt x="7376729" y="859790"/>
                    <a:pt x="7376729" y="553720"/>
                  </a:cubicBezTo>
                  <a:cubicBezTo>
                    <a:pt x="7375458" y="247650"/>
                    <a:pt x="7127808" y="0"/>
                    <a:pt x="6823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1600" y="6241095"/>
            <a:ext cx="4339362" cy="643670"/>
            <a:chOff x="0" y="0"/>
            <a:chExt cx="7375458" cy="1106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7672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376729">
                  <a:moveTo>
                    <a:pt x="6823008" y="45720"/>
                  </a:moveTo>
                  <a:cubicBezTo>
                    <a:pt x="7102408" y="45720"/>
                    <a:pt x="7329739" y="273050"/>
                    <a:pt x="7329739" y="552450"/>
                  </a:cubicBezTo>
                  <a:cubicBezTo>
                    <a:pt x="7329739" y="831850"/>
                    <a:pt x="7102408" y="1059180"/>
                    <a:pt x="682300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23008" y="45720"/>
                  </a:lnTo>
                  <a:moveTo>
                    <a:pt x="68230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23008" y="1107440"/>
                  </a:lnTo>
                  <a:cubicBezTo>
                    <a:pt x="7129079" y="1107440"/>
                    <a:pt x="7376729" y="859790"/>
                    <a:pt x="7376729" y="553720"/>
                  </a:cubicBezTo>
                  <a:cubicBezTo>
                    <a:pt x="7375458" y="247650"/>
                    <a:pt x="7127808" y="0"/>
                    <a:pt x="6823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749767" y="632290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Accurate Classification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17048" y="632290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Confidence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84329" y="632290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 Detection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16 / 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17048" y="7065740"/>
            <a:ext cx="373043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 PREDICTS 100% CERTAINTY FOR CANS, DEMONSTRATING STRONG RELIABILITY.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16074" y="7046690"/>
            <a:ext cx="399041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LIVE DETECTION SYSTEM EFFECTIVELY TRACKS OBJECTS THROUGH A WEBCAM FEED.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2987" y="7046690"/>
            <a:ext cx="361251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MODEL SUCCESSFULLY CLASSIFIES ALUMINUM CANS IN BOTH IMAGE-BASED AND LIVE CAMERA TESTING.</a:t>
            </a:r>
          </a:p>
        </p:txBody>
      </p: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36097.9990" end="37314.8350"/>
                </p14:media>
              </p:ext>
            </p:extLst>
          </p:nvPr>
        </p:nvPicPr>
        <p:blipFill>
          <a:blip r:embed="rId6"/>
          <a:srcRect l="0" t="0" r="8854" b="0"/>
          <a:stretch>
            <a:fillRect/>
          </a:stretch>
        </p:blipFill>
        <p:spPr>
          <a:xfrm flipH="false" flipV="false" rot="0">
            <a:off x="12180293" y="1549443"/>
            <a:ext cx="5061976" cy="4442982"/>
          </a:xfrm>
          <a:prstGeom prst="rect">
            <a:avLst/>
          </a:prstGeom>
        </p:spPr>
      </p:pic>
      <p:sp>
        <p:nvSpPr>
          <p:cNvPr name="Freeform 25" id="25"/>
          <p:cNvSpPr/>
          <p:nvPr/>
        </p:nvSpPr>
        <p:spPr>
          <a:xfrm flipH="false" flipV="false" rot="0">
            <a:off x="6576619" y="1568554"/>
            <a:ext cx="5211297" cy="4442982"/>
          </a:xfrm>
          <a:custGeom>
            <a:avLst/>
            <a:gdLst/>
            <a:ahLst/>
            <a:cxnLst/>
            <a:rect r="r" b="b" t="t" l="l"/>
            <a:pathLst>
              <a:path h="4442982" w="5211297">
                <a:moveTo>
                  <a:pt x="0" y="0"/>
                </a:moveTo>
                <a:lnTo>
                  <a:pt x="5211298" y="0"/>
                </a:lnTo>
                <a:lnTo>
                  <a:pt x="5211298" y="4442982"/>
                </a:lnTo>
                <a:lnTo>
                  <a:pt x="0" y="4442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2137" r="-62253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1139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UNKNOWN OBJECT TEST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1226" y="1549443"/>
            <a:ext cx="5096038" cy="4462093"/>
            <a:chOff x="0" y="0"/>
            <a:chExt cx="6794718" cy="594945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3655" r="0" b="3655"/>
            <a:stretch>
              <a:fillRect/>
            </a:stretch>
          </p:blipFill>
          <p:spPr>
            <a:xfrm flipH="false" flipV="false">
              <a:off x="0" y="0"/>
              <a:ext cx="6794718" cy="5949457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407038" y="6241095"/>
            <a:ext cx="4339362" cy="643670"/>
            <a:chOff x="0" y="0"/>
            <a:chExt cx="7375458" cy="1106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7672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376729">
                  <a:moveTo>
                    <a:pt x="6823008" y="45720"/>
                  </a:moveTo>
                  <a:cubicBezTo>
                    <a:pt x="7102408" y="45720"/>
                    <a:pt x="7329739" y="273050"/>
                    <a:pt x="7329739" y="552450"/>
                  </a:cubicBezTo>
                  <a:cubicBezTo>
                    <a:pt x="7329739" y="831850"/>
                    <a:pt x="7102408" y="1059180"/>
                    <a:pt x="682300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23008" y="45720"/>
                  </a:lnTo>
                  <a:moveTo>
                    <a:pt x="68230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23008" y="1107440"/>
                  </a:lnTo>
                  <a:cubicBezTo>
                    <a:pt x="7129079" y="1107440"/>
                    <a:pt x="7376729" y="859790"/>
                    <a:pt x="7376729" y="553720"/>
                  </a:cubicBezTo>
                  <a:cubicBezTo>
                    <a:pt x="7375458" y="247650"/>
                    <a:pt x="7127808" y="0"/>
                    <a:pt x="6823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974319" y="6241095"/>
            <a:ext cx="4339362" cy="643670"/>
            <a:chOff x="0" y="0"/>
            <a:chExt cx="7375458" cy="1106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7672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376729">
                  <a:moveTo>
                    <a:pt x="6823008" y="45720"/>
                  </a:moveTo>
                  <a:cubicBezTo>
                    <a:pt x="7102408" y="45720"/>
                    <a:pt x="7329739" y="273050"/>
                    <a:pt x="7329739" y="552450"/>
                  </a:cubicBezTo>
                  <a:cubicBezTo>
                    <a:pt x="7329739" y="831850"/>
                    <a:pt x="7102408" y="1059180"/>
                    <a:pt x="682300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23008" y="45720"/>
                  </a:lnTo>
                  <a:moveTo>
                    <a:pt x="68230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23008" y="1107440"/>
                  </a:lnTo>
                  <a:cubicBezTo>
                    <a:pt x="7129079" y="1107440"/>
                    <a:pt x="7376729" y="859790"/>
                    <a:pt x="7376729" y="553720"/>
                  </a:cubicBezTo>
                  <a:cubicBezTo>
                    <a:pt x="7375458" y="247650"/>
                    <a:pt x="7127808" y="0"/>
                    <a:pt x="6823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1600" y="6241095"/>
            <a:ext cx="4339362" cy="643670"/>
            <a:chOff x="0" y="0"/>
            <a:chExt cx="7375458" cy="1106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7672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376729">
                  <a:moveTo>
                    <a:pt x="6823008" y="45720"/>
                  </a:moveTo>
                  <a:cubicBezTo>
                    <a:pt x="7102408" y="45720"/>
                    <a:pt x="7329739" y="273050"/>
                    <a:pt x="7329739" y="552450"/>
                  </a:cubicBezTo>
                  <a:cubicBezTo>
                    <a:pt x="7329739" y="831850"/>
                    <a:pt x="7102408" y="1059180"/>
                    <a:pt x="682300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23008" y="45720"/>
                  </a:lnTo>
                  <a:moveTo>
                    <a:pt x="68230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23008" y="1107440"/>
                  </a:lnTo>
                  <a:cubicBezTo>
                    <a:pt x="7129079" y="1107440"/>
                    <a:pt x="7376729" y="859790"/>
                    <a:pt x="7376729" y="553720"/>
                  </a:cubicBezTo>
                  <a:cubicBezTo>
                    <a:pt x="7375458" y="247650"/>
                    <a:pt x="7127808" y="0"/>
                    <a:pt x="6823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749767" y="632290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Effective Classification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17048" y="632290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Confidence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84329" y="632290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 Detection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17 / 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17048" y="7065740"/>
            <a:ext cx="373043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SYSTEM DETECTS 100% CERTAINTY FOR UNKNOWN OBJECTS, ENSURING ACCURACY.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16074" y="7046690"/>
            <a:ext cx="399041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LIVE WEBCAM FEED CONFIRMS THAT UNRECOGNIZED OBJECTS ARE CLASSIFIED PROPERLY.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2987" y="7046690"/>
            <a:ext cx="361251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MODEL CORRECTLY IDENTIFIES NON-BOTTLE AND NON-CAN OBJECTS AS UNKNOWN.</a:t>
            </a:r>
          </a:p>
        </p:txBody>
      </p: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859.4990" end="72993.3340"/>
                </p14:media>
              </p:ext>
            </p:extLst>
          </p:nvPr>
        </p:nvPicPr>
        <p:blipFill>
          <a:blip r:embed="rId6"/>
          <a:srcRect l="0" t="0" r="8854" b="0"/>
          <a:stretch>
            <a:fillRect/>
          </a:stretch>
        </p:blipFill>
        <p:spPr>
          <a:xfrm flipH="false" flipV="false" rot="0">
            <a:off x="12541600" y="1549443"/>
            <a:ext cx="5061976" cy="4442982"/>
          </a:xfrm>
          <a:prstGeom prst="rect">
            <a:avLst/>
          </a:prstGeom>
        </p:spPr>
      </p:pic>
      <p:sp>
        <p:nvSpPr>
          <p:cNvPr name="Freeform 25" id="25"/>
          <p:cNvSpPr/>
          <p:nvPr/>
        </p:nvSpPr>
        <p:spPr>
          <a:xfrm flipH="false" flipV="false" rot="0">
            <a:off x="6538351" y="1549443"/>
            <a:ext cx="5211297" cy="4463052"/>
          </a:xfrm>
          <a:custGeom>
            <a:avLst/>
            <a:gdLst/>
            <a:ahLst/>
            <a:cxnLst/>
            <a:rect r="r" b="b" t="t" l="l"/>
            <a:pathLst>
              <a:path h="4463052" w="5211297">
                <a:moveTo>
                  <a:pt x="0" y="0"/>
                </a:moveTo>
                <a:lnTo>
                  <a:pt x="5211298" y="0"/>
                </a:lnTo>
                <a:lnTo>
                  <a:pt x="5211298" y="4463052"/>
                </a:lnTo>
                <a:lnTo>
                  <a:pt x="0" y="4463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109" r="-86854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IMPROVE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4175937" y="2074258"/>
            <a:ext cx="9936126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Improvements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70326" y="5150342"/>
            <a:ext cx="13347347" cy="216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enhance model performance, we focused on three key areas, data, model tuning, and optimization. Increasing dataset diversity and applying K-Fold validation improved generalization. Adjusting learning rate, dropout values, and training epochs helped refine accuracy. Lastly, implementing model checkpoints ensured progress was saved efficiently, allowing for better experimentation and long-term optimization.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027868" y="4118240"/>
            <a:ext cx="4232264" cy="643670"/>
            <a:chOff x="0" y="0"/>
            <a:chExt cx="7193428" cy="1106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94698" cy="1107440"/>
            </a:xfrm>
            <a:custGeom>
              <a:avLst/>
              <a:gdLst/>
              <a:ahLst/>
              <a:cxnLst/>
              <a:rect r="r" b="b" t="t" l="l"/>
              <a:pathLst>
                <a:path h="1107440" w="7194698">
                  <a:moveTo>
                    <a:pt x="6640978" y="45720"/>
                  </a:moveTo>
                  <a:cubicBezTo>
                    <a:pt x="6920378" y="45720"/>
                    <a:pt x="7147708" y="273050"/>
                    <a:pt x="7147708" y="552450"/>
                  </a:cubicBezTo>
                  <a:cubicBezTo>
                    <a:pt x="7147708" y="831850"/>
                    <a:pt x="6920378" y="1059180"/>
                    <a:pt x="6640978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640978" y="45720"/>
                  </a:lnTo>
                  <a:moveTo>
                    <a:pt x="664097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640978" y="1107440"/>
                  </a:lnTo>
                  <a:cubicBezTo>
                    <a:pt x="6947048" y="1107440"/>
                    <a:pt x="7194698" y="859790"/>
                    <a:pt x="7194698" y="553720"/>
                  </a:cubicBezTo>
                  <a:cubicBezTo>
                    <a:pt x="7193428" y="247650"/>
                    <a:pt x="6945778" y="0"/>
                    <a:pt x="66409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785150" y="4203855"/>
            <a:ext cx="47177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18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18937" y="1722632"/>
            <a:ext cx="7650126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0371" y="3764792"/>
            <a:ext cx="13647258" cy="307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model faced challenges with overfitting, requiring careful adjustments to improve generalization. By enhancing dataset diversity, fine-tuning dropout and regularization, and optimizing hyperparameters, we achieved better balance between performance and accuracy. Key takeaways include the importance of data quality, model tuning, and progressive refinements to build a more robust and reliable classification system.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01357"/>
            <a:ext cx="6794458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Objective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7189361" y="1691857"/>
            <a:ext cx="4083629" cy="6359276"/>
            <a:chOff x="0" y="0"/>
            <a:chExt cx="772112" cy="12023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2112" cy="1202380"/>
            </a:xfrm>
            <a:custGeom>
              <a:avLst/>
              <a:gdLst/>
              <a:ahLst/>
              <a:cxnLst/>
              <a:rect r="r" b="b" t="t" l="l"/>
              <a:pathLst>
                <a:path h="1202380" w="772112">
                  <a:moveTo>
                    <a:pt x="102376" y="0"/>
                  </a:moveTo>
                  <a:lnTo>
                    <a:pt x="669737" y="0"/>
                  </a:lnTo>
                  <a:cubicBezTo>
                    <a:pt x="696888" y="0"/>
                    <a:pt x="722928" y="10786"/>
                    <a:pt x="742127" y="29985"/>
                  </a:cubicBezTo>
                  <a:cubicBezTo>
                    <a:pt x="761326" y="49184"/>
                    <a:pt x="772112" y="75224"/>
                    <a:pt x="772112" y="102376"/>
                  </a:cubicBezTo>
                  <a:lnTo>
                    <a:pt x="772112" y="1100005"/>
                  </a:lnTo>
                  <a:cubicBezTo>
                    <a:pt x="772112" y="1156545"/>
                    <a:pt x="726277" y="1202380"/>
                    <a:pt x="669737" y="1202380"/>
                  </a:cubicBezTo>
                  <a:lnTo>
                    <a:pt x="102376" y="1202380"/>
                  </a:lnTo>
                  <a:cubicBezTo>
                    <a:pt x="75224" y="1202380"/>
                    <a:pt x="49184" y="1191594"/>
                    <a:pt x="29985" y="1172395"/>
                  </a:cubicBezTo>
                  <a:cubicBezTo>
                    <a:pt x="10786" y="1153196"/>
                    <a:pt x="0" y="1127156"/>
                    <a:pt x="0" y="1100005"/>
                  </a:cubicBezTo>
                  <a:lnTo>
                    <a:pt x="0" y="102376"/>
                  </a:lnTo>
                  <a:cubicBezTo>
                    <a:pt x="0" y="75224"/>
                    <a:pt x="10786" y="49184"/>
                    <a:pt x="29985" y="29985"/>
                  </a:cubicBezTo>
                  <a:cubicBezTo>
                    <a:pt x="49184" y="10786"/>
                    <a:pt x="75224" y="0"/>
                    <a:pt x="10237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702" r="0" b="-670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970572"/>
            <a:ext cx="35754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343492"/>
            <a:ext cx="5485005" cy="547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aim to classify objects into three categories: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Plastic Bottles : 1942 images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Aluminum Cans : 1580 images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Unknown white pictures : 1500 images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model will differentiate between plastic bottles and aluminum cans, while also handling objects that do not belong to either category.</a:t>
            </a:r>
          </a:p>
          <a:p>
            <a:pPr algn="l">
              <a:lnSpc>
                <a:spcPts val="44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 / 20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207031" y="1691857"/>
            <a:ext cx="4083629" cy="6359276"/>
            <a:chOff x="0" y="0"/>
            <a:chExt cx="772112" cy="12023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2112" cy="1202380"/>
            </a:xfrm>
            <a:custGeom>
              <a:avLst/>
              <a:gdLst/>
              <a:ahLst/>
              <a:cxnLst/>
              <a:rect r="r" b="b" t="t" l="l"/>
              <a:pathLst>
                <a:path h="1202380" w="772112">
                  <a:moveTo>
                    <a:pt x="102376" y="0"/>
                  </a:moveTo>
                  <a:lnTo>
                    <a:pt x="669737" y="0"/>
                  </a:lnTo>
                  <a:cubicBezTo>
                    <a:pt x="696888" y="0"/>
                    <a:pt x="722928" y="10786"/>
                    <a:pt x="742127" y="29985"/>
                  </a:cubicBezTo>
                  <a:cubicBezTo>
                    <a:pt x="761326" y="49184"/>
                    <a:pt x="772112" y="75224"/>
                    <a:pt x="772112" y="102376"/>
                  </a:cubicBezTo>
                  <a:lnTo>
                    <a:pt x="772112" y="1100005"/>
                  </a:lnTo>
                  <a:cubicBezTo>
                    <a:pt x="772112" y="1156545"/>
                    <a:pt x="726277" y="1202380"/>
                    <a:pt x="669737" y="1202380"/>
                  </a:cubicBezTo>
                  <a:lnTo>
                    <a:pt x="102376" y="1202380"/>
                  </a:lnTo>
                  <a:cubicBezTo>
                    <a:pt x="75224" y="1202380"/>
                    <a:pt x="49184" y="1191594"/>
                    <a:pt x="29985" y="1172395"/>
                  </a:cubicBezTo>
                  <a:cubicBezTo>
                    <a:pt x="10786" y="1153196"/>
                    <a:pt x="0" y="1127156"/>
                    <a:pt x="0" y="1100005"/>
                  </a:cubicBezTo>
                  <a:lnTo>
                    <a:pt x="0" y="102376"/>
                  </a:lnTo>
                  <a:cubicBezTo>
                    <a:pt x="0" y="75224"/>
                    <a:pt x="10786" y="49184"/>
                    <a:pt x="29985" y="29985"/>
                  </a:cubicBezTo>
                  <a:cubicBezTo>
                    <a:pt x="49184" y="10786"/>
                    <a:pt x="75224" y="0"/>
                    <a:pt x="10237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702" r="0" b="-67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3566240" y="3926475"/>
            <a:ext cx="11155519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9"/>
              </a:lnSpc>
            </a:pPr>
            <a:r>
              <a:rPr lang="en-US" sz="139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2458355"/>
            <a:ext cx="4254294" cy="5370290"/>
            <a:chOff x="0" y="0"/>
            <a:chExt cx="5672392" cy="716038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4105" t="0" r="24105" b="0"/>
            <a:stretch>
              <a:fillRect/>
            </a:stretch>
          </p:blipFill>
          <p:spPr>
            <a:xfrm flipH="false" flipV="false">
              <a:off x="0" y="0"/>
              <a:ext cx="5672392" cy="7160387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5746400" y="2458355"/>
            <a:ext cx="4254294" cy="5370290"/>
            <a:chOff x="0" y="0"/>
            <a:chExt cx="5672392" cy="716038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23857" t="0" r="23857" b="0"/>
            <a:stretch>
              <a:fillRect/>
            </a:stretch>
          </p:blipFill>
          <p:spPr>
            <a:xfrm flipH="false" flipV="false">
              <a:off x="0" y="0"/>
              <a:ext cx="5672392" cy="7160387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1121251" y="2315480"/>
            <a:ext cx="6138049" cy="258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Preparation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21251" y="4972050"/>
            <a:ext cx="8876151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Before Training: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Collected images from videos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Extracted frames and resized them to 75x75 for 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processing</a:t>
            </a:r>
          </a:p>
          <a:p>
            <a:pPr algn="l"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Applied extensive tuning to prevent overfitting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 20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 GROUP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02205"/>
            <a:ext cx="5363018" cy="335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Training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53989" y="2501613"/>
            <a:ext cx="10305311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 dataset is split into three sets: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Training: Used for learning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Validation: Used to fine-tune model performance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Testing: Used to evaluate accuracy</a:t>
            </a:r>
          </a:p>
          <a:p>
            <a:pPr algn="l">
              <a:lnSpc>
                <a:spcPts val="4400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 20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82404" y="5270223"/>
            <a:ext cx="15420487" cy="1949717"/>
          </a:xfrm>
          <a:custGeom>
            <a:avLst/>
            <a:gdLst/>
            <a:ahLst/>
            <a:cxnLst/>
            <a:rect r="r" b="b" t="t" l="l"/>
            <a:pathLst>
              <a:path h="1949717" w="15420487">
                <a:moveTo>
                  <a:pt x="0" y="0"/>
                </a:moveTo>
                <a:lnTo>
                  <a:pt x="15420487" y="0"/>
                </a:lnTo>
                <a:lnTo>
                  <a:pt x="15420487" y="1949717"/>
                </a:lnTo>
                <a:lnTo>
                  <a:pt x="0" y="1949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44040"/>
            <a:ext cx="7995150" cy="121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Hyperparameters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50590"/>
            <a:ext cx="7091337" cy="436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Optimiz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 hyperparameters for better model accuracy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Final selected values: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 Size: 32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Epochs: 50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 Size: 75 × 75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 Rate: 1e-4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Loss Function: Categorical Crossentropy</a:t>
            </a:r>
          </a:p>
          <a:p>
            <a:pPr algn="l">
              <a:lnSpc>
                <a:spcPts val="4400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600750" y="4585642"/>
            <a:ext cx="9332620" cy="2268876"/>
          </a:xfrm>
          <a:custGeom>
            <a:avLst/>
            <a:gdLst/>
            <a:ahLst/>
            <a:cxnLst/>
            <a:rect r="r" b="b" t="t" l="l"/>
            <a:pathLst>
              <a:path h="2268876" w="9332620">
                <a:moveTo>
                  <a:pt x="0" y="0"/>
                </a:moveTo>
                <a:lnTo>
                  <a:pt x="9332620" y="0"/>
                </a:lnTo>
                <a:lnTo>
                  <a:pt x="9332620" y="2268876"/>
                </a:lnTo>
                <a:lnTo>
                  <a:pt x="0" y="226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8" r="0" b="-9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990" y="2780151"/>
            <a:ext cx="4384407" cy="643670"/>
            <a:chOff x="0" y="0"/>
            <a:chExt cx="7452020" cy="110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5328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453289">
                  <a:moveTo>
                    <a:pt x="6899570" y="45720"/>
                  </a:moveTo>
                  <a:cubicBezTo>
                    <a:pt x="7178970" y="45720"/>
                    <a:pt x="7406300" y="273050"/>
                    <a:pt x="7406300" y="552450"/>
                  </a:cubicBezTo>
                  <a:cubicBezTo>
                    <a:pt x="7406300" y="831850"/>
                    <a:pt x="7178970" y="1059180"/>
                    <a:pt x="6899570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99570" y="45720"/>
                  </a:lnTo>
                  <a:moveTo>
                    <a:pt x="6899570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99570" y="1107440"/>
                  </a:lnTo>
                  <a:cubicBezTo>
                    <a:pt x="7205639" y="1107440"/>
                    <a:pt x="7453289" y="859790"/>
                    <a:pt x="7453289" y="553720"/>
                  </a:cubicBezTo>
                  <a:cubicBezTo>
                    <a:pt x="7452020" y="247650"/>
                    <a:pt x="7204370" y="0"/>
                    <a:pt x="68995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23688" y="1028700"/>
            <a:ext cx="6335612" cy="8229600"/>
            <a:chOff x="0" y="0"/>
            <a:chExt cx="8447483" cy="109728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411" r="0" b="411"/>
            <a:stretch>
              <a:fillRect/>
            </a:stretch>
          </p:blipFill>
          <p:spPr>
            <a:xfrm flipH="false" flipV="false">
              <a:off x="0" y="0"/>
              <a:ext cx="8447483" cy="109728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1167422"/>
            <a:ext cx="11111906" cy="143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Augmentation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30536"/>
            <a:ext cx="9741698" cy="381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Rescaling: Converts pixel values from 0-255 to 0-1 (rescale = 1/255).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Rotation: Randomly rotates images up to 50 degrees for diversity.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Zoom &amp; Shift: Enhances variation by applying zoom, width &amp; height shift.</a:t>
            </a:r>
          </a:p>
          <a:p>
            <a:pPr algn="l" marL="474980" indent="-237490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Brightness &amp; Flip: Adjusts brightness range (0.3 - 1.5) and flips images horizontally.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5343" y="2865766"/>
            <a:ext cx="47177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TECHNIQUES USED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81990" y="6321535"/>
            <a:ext cx="4384407" cy="643670"/>
            <a:chOff x="0" y="0"/>
            <a:chExt cx="7452020" cy="11061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5328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453289">
                  <a:moveTo>
                    <a:pt x="6899570" y="45720"/>
                  </a:moveTo>
                  <a:cubicBezTo>
                    <a:pt x="7178970" y="45720"/>
                    <a:pt x="7406300" y="273050"/>
                    <a:pt x="7406300" y="552450"/>
                  </a:cubicBezTo>
                  <a:cubicBezTo>
                    <a:pt x="7406300" y="831850"/>
                    <a:pt x="7178970" y="1059180"/>
                    <a:pt x="6899570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99570" y="45720"/>
                  </a:lnTo>
                  <a:moveTo>
                    <a:pt x="6899570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99570" y="1107440"/>
                  </a:lnTo>
                  <a:cubicBezTo>
                    <a:pt x="7205639" y="1107440"/>
                    <a:pt x="7453289" y="859790"/>
                    <a:pt x="7453289" y="553720"/>
                  </a:cubicBezTo>
                  <a:cubicBezTo>
                    <a:pt x="7452020" y="247650"/>
                    <a:pt x="7204370" y="0"/>
                    <a:pt x="68995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7100570"/>
            <a:ext cx="9741698" cy="21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events overfitting by introducing diversity in training samples.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Enhances model generalization to recognize objects from different perspectives.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15343" y="6407150"/>
            <a:ext cx="47177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458355"/>
            <a:ext cx="7244701" cy="5370290"/>
            <a:chOff x="0" y="0"/>
            <a:chExt cx="9659602" cy="716038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131" t="0" r="131" b="0"/>
            <a:stretch>
              <a:fillRect/>
            </a:stretch>
          </p:blipFill>
          <p:spPr>
            <a:xfrm flipH="false" flipV="false">
              <a:off x="0" y="0"/>
              <a:ext cx="9659602" cy="7160387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537287"/>
            <a:ext cx="8678826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Building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16110" y="2614295"/>
            <a:ext cx="8534606" cy="657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Convolutional Layers (CNN):</a:t>
            </a:r>
          </a:p>
          <a:p>
            <a:pPr algn="l" marL="949959" indent="-316653" lvl="2">
              <a:lnSpc>
                <a:spcPts val="439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Extracts key features using 3x3 filters.</a:t>
            </a:r>
          </a:p>
          <a:p>
            <a:pPr algn="l" marL="949959" indent="-316653" lvl="2">
              <a:lnSpc>
                <a:spcPts val="439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Includes Batch Normalization for stable training.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Dense Layers:</a:t>
            </a:r>
          </a:p>
          <a:p>
            <a:pPr algn="l" marL="949959" indent="-316653" lvl="2">
              <a:lnSpc>
                <a:spcPts val="439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512 &amp; 128 neurons with ReLU activation.</a:t>
            </a:r>
          </a:p>
          <a:p>
            <a:pPr algn="l" marL="949959" indent="-316653" lvl="2">
              <a:lnSpc>
                <a:spcPts val="439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L2 regularization to prevent overfitting.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Dropout Layers:</a:t>
            </a:r>
          </a:p>
          <a:p>
            <a:pPr algn="l" marL="949959" indent="-316653" lvl="2">
              <a:lnSpc>
                <a:spcPts val="439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50% &amp; 40% dropout to reduce overfitting risks.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Layer:</a:t>
            </a:r>
          </a:p>
          <a:p>
            <a:pPr algn="l" marL="949960" indent="-316653" lvl="2">
              <a:lnSpc>
                <a:spcPts val="440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Softmax activation for classifying into 3 categories.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04125" y="1494431"/>
            <a:ext cx="9163392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Training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74365"/>
            <a:ext cx="10547385" cy="547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 St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rategy: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EarlyStopping: Stops training when validation loss no longer improves.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ReduceLROnPlateau: Reduces learning rate if training stalls.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ModelCheckpoint: Saves the best model automatically.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Set: Used to monitor performance and avoid overfitting.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These Techniques?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EarlyStopping prevents unnecessary training time.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ReduceLROnPlateau helps fine-tune learning rate dynamically.</a:t>
            </a:r>
          </a:p>
          <a:p>
            <a:pPr algn="l" marL="474980" indent="-237490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ModelCheckpoint ensures only the best-performing model is saved.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917927" y="4223420"/>
            <a:ext cx="7699181" cy="3545770"/>
          </a:xfrm>
          <a:custGeom>
            <a:avLst/>
            <a:gdLst/>
            <a:ahLst/>
            <a:cxnLst/>
            <a:rect r="r" b="b" t="t" l="l"/>
            <a:pathLst>
              <a:path h="3545770" w="7699181">
                <a:moveTo>
                  <a:pt x="0" y="0"/>
                </a:moveTo>
                <a:lnTo>
                  <a:pt x="7699181" y="0"/>
                </a:lnTo>
                <a:lnTo>
                  <a:pt x="7699181" y="3545770"/>
                </a:lnTo>
                <a:lnTo>
                  <a:pt x="0" y="354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678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90659" y="1027722"/>
            <a:ext cx="312232" cy="312232"/>
          </a:xfrm>
          <a:custGeom>
            <a:avLst/>
            <a:gdLst/>
            <a:ahLst/>
            <a:cxnLst/>
            <a:rect r="r" b="b" t="t" l="l"/>
            <a:pathLst>
              <a:path h="312232" w="312232">
                <a:moveTo>
                  <a:pt x="0" y="0"/>
                </a:moveTo>
                <a:lnTo>
                  <a:pt x="312232" y="0"/>
                </a:lnTo>
                <a:lnTo>
                  <a:pt x="312232" y="312232"/>
                </a:lnTo>
                <a:lnTo>
                  <a:pt x="0" y="31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3489" y="2458355"/>
            <a:ext cx="7861273" cy="5370290"/>
            <a:chOff x="0" y="0"/>
            <a:chExt cx="10481698" cy="716038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963" r="0" b="963"/>
            <a:stretch>
              <a:fillRect/>
            </a:stretch>
          </p:blipFill>
          <p:spPr>
            <a:xfrm flipH="false" flipV="false">
              <a:off x="0" y="0"/>
              <a:ext cx="10481698" cy="7160387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8605054" y="1151547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970572"/>
            <a:ext cx="35754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VISUALIZATIONS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406629"/>
            <a:ext cx="8185570" cy="288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20"/>
              </a:lnSpc>
            </a:pPr>
            <a:r>
              <a:rPr lang="en-US" sz="83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Visualizations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224751"/>
            <a:ext cx="8054452" cy="436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Evaluate training performance across epochs.</a:t>
            </a:r>
          </a:p>
          <a:p>
            <a:pPr algn="l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✔ Visualization using matplotlib: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Accuracy vs. Epochs:</a:t>
            </a:r>
          </a:p>
          <a:p>
            <a:pPr algn="l" marL="949959" indent="-316653" lvl="2">
              <a:lnSpc>
                <a:spcPts val="439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Compares training accuracy and validation accuracy.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Loss vs. Epochs:</a:t>
            </a:r>
          </a:p>
          <a:p>
            <a:pPr algn="l" marL="949960" indent="-316653" lvl="2">
              <a:lnSpc>
                <a:spcPts val="440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Compares training loss and validation loss.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903930" y="8875395"/>
            <a:ext cx="248014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/ 20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JAN,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DAGdkSqayxs</dc:identifier>
  <dcterms:modified xsi:type="dcterms:W3CDTF">2011-08-01T06:04:30Z</dcterms:modified>
  <cp:revision>1</cp:revision>
  <dc:title>Gradient Minimal Portfolio Proposal Presentation</dc:title>
</cp:coreProperties>
</file>